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D576B-4990-4542-867B-A55797ACB4A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05815-3570-42EE-9663-1E1CA626096E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1 - 2</a:t>
          </a:r>
        </a:p>
      </dgm:t>
    </dgm:pt>
    <dgm:pt modelId="{FEFFE37B-0A42-4BAC-BEAD-2EFFE6C954EA}" type="parTrans" cxnId="{984E7742-4A7D-40C3-BBA3-76CE73CB2D0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8B4E7-36E5-4C24-9180-4DBD064C0991}" type="sibTrans" cxnId="{984E7742-4A7D-40C3-BBA3-76CE73CB2D0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E06ED-0D74-432F-B832-CCD8249F3ED3}">
      <dgm:prSet phldrT="[Текст]" custT="1"/>
      <dgm:spPr/>
      <dgm:t>
        <a:bodyPr/>
        <a:lstStyle/>
        <a:p>
          <a:r>
            <a: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rPr>
            <a:t>Финансовая поддержка</a:t>
          </a:r>
        </a:p>
      </dgm:t>
    </dgm:pt>
    <dgm:pt modelId="{74B98AE7-4BE3-43DB-83D6-577BAEEA0B76}" type="parTrans" cxnId="{4C95077F-0C1D-4A9F-91E7-0E2EED13487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2AAE0-800D-4AA3-A771-7A335BEAD659}" type="sibTrans" cxnId="{4C95077F-0C1D-4A9F-91E7-0E2EED13487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D03F1-52B5-43C0-A003-C64144071788}">
      <dgm:prSet phldrT="[Текст]" custT="1"/>
      <dgm:spPr/>
      <dgm:t>
        <a:bodyPr/>
        <a:lstStyle/>
        <a:p>
          <a:r>
            <a: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rPr>
            <a:t>Имущественная поддержка</a:t>
          </a:r>
        </a:p>
      </dgm:t>
    </dgm:pt>
    <dgm:pt modelId="{6F1FE331-E549-4FF8-9B6C-9A92520B2831}" type="parTrans" cxnId="{896C4061-5ED8-400C-94CD-7B9E9CBEA52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810D5-62E6-419D-9367-9DCE61E01193}" type="sibTrans" cxnId="{896C4061-5ED8-400C-94CD-7B9E9CBEA52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B0E89-ACEE-488A-9557-C6D51DA86A8B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3 - 4</a:t>
          </a:r>
        </a:p>
      </dgm:t>
    </dgm:pt>
    <dgm:pt modelId="{0CC63D95-45FB-4166-ACA9-9E151B578C34}" type="parTrans" cxnId="{C68C8EC7-C06F-440E-AC1D-5ED6A3ECFAF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569B5-AF9F-454E-AEC9-867F9BD3D05D}" type="sibTrans" cxnId="{C68C8EC7-C06F-440E-AC1D-5ED6A3ECFAF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35AB1-12DA-4221-928F-D834AA3E54F0}">
      <dgm:prSet phldrT="[Текст]" custT="1"/>
      <dgm:spPr/>
      <dgm:t>
        <a:bodyPr/>
        <a:lstStyle/>
        <a:p>
          <a:r>
            <a: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rPr>
            <a:t>Информационная поддержка</a:t>
          </a:r>
        </a:p>
      </dgm:t>
    </dgm:pt>
    <dgm:pt modelId="{B8C9C634-7F2E-494D-B589-E9E9F7CA9AEC}" type="parTrans" cxnId="{B95C704F-33D0-41F3-BDB1-DF044B85E47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CB0D7-2E42-4D7A-92D3-8347D1944666}" type="sibTrans" cxnId="{B95C704F-33D0-41F3-BDB1-DF044B85E47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60A7F-3CB7-4CED-8C61-A9469D21C9EA}">
      <dgm:prSet phldrT="[Текст]" custT="1"/>
      <dgm:spPr/>
      <dgm:t>
        <a:bodyPr/>
        <a:lstStyle/>
        <a:p>
          <a:r>
            <a: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rPr>
            <a:t>Консультационная поддержка</a:t>
          </a:r>
        </a:p>
      </dgm:t>
    </dgm:pt>
    <dgm:pt modelId="{D6DA2A7F-E3E4-49C4-8125-E3F3C4719548}" type="parTrans" cxnId="{9FB2B640-7744-40F1-9D79-89197E083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4B512-0531-475D-9DA0-21DC23BB52A9}" type="sibTrans" cxnId="{9FB2B640-7744-40F1-9D79-89197E083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5F6A2-B7F5-459E-ADB9-F5DC9F484F01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5 - 6</a:t>
          </a:r>
        </a:p>
      </dgm:t>
    </dgm:pt>
    <dgm:pt modelId="{DD009904-DDB2-4101-BF26-F1D05F807945}" type="parTrans" cxnId="{EA9796B0-550E-4E9E-AD0C-7ADEEB8FFD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1B123-4B9D-4277-8827-3D99CD91D0B8}" type="sibTrans" cxnId="{EA9796B0-550E-4E9E-AD0C-7ADEEB8FFD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AEAEB-C90E-4818-B044-531813B73CD6}">
      <dgm:prSet phldrT="[Текст]" custT="1"/>
      <dgm:spPr/>
      <dgm:t>
        <a:bodyPr/>
        <a:lstStyle/>
        <a:p>
          <a:r>
            <a: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rPr>
            <a:t>Образовательная поддержка</a:t>
          </a:r>
        </a:p>
      </dgm:t>
    </dgm:pt>
    <dgm:pt modelId="{36C260B5-CAEF-46AD-805D-8772FFFF89CE}" type="parTrans" cxnId="{78EE0FE0-480D-4D05-A319-9A3F30AC83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05155-AC75-44DF-A446-FA043A53BBDD}" type="sibTrans" cxnId="{78EE0FE0-480D-4D05-A319-9A3F30AC83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178F8-57D8-4B5B-A987-30B40E49D88B}">
      <dgm:prSet phldrT="[Текст]" custT="1"/>
      <dgm:spPr/>
      <dgm:t>
        <a:bodyPr/>
        <a:lstStyle/>
        <a:p>
          <a:r>
            <a:rPr lang="ru-RU" sz="2000" dirty="0">
              <a:latin typeface="Bahnschrift SemiBold Condensed" panose="020B0502040204020203" pitchFamily="34" charset="0"/>
              <a:cs typeface="Times New Roman" panose="02020603050405020304" pitchFamily="18" charset="0"/>
            </a:rPr>
            <a:t>Любые формы поддержки закрепленные региональными и муниципальными правовыми актами</a:t>
          </a:r>
        </a:p>
      </dgm:t>
    </dgm:pt>
    <dgm:pt modelId="{2A5222E9-8B1E-41A0-B167-7F16253C3102}" type="parTrans" cxnId="{0A8CDA37-FA28-4FA0-903B-3B997FAB12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E69BF-88F2-457E-907F-98030AA18C95}" type="sibTrans" cxnId="{0A8CDA37-FA28-4FA0-903B-3B997FAB12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6A534-C55C-46EA-A2DD-580664055FD3}" type="pres">
      <dgm:prSet presAssocID="{B56D576B-4990-4542-867B-A55797ACB4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1DA05-52C2-4BFD-A6E4-95BFC1E983AF}" type="pres">
      <dgm:prSet presAssocID="{2DC05815-3570-42EE-9663-1E1CA626096E}" presName="composite" presStyleCnt="0"/>
      <dgm:spPr/>
    </dgm:pt>
    <dgm:pt modelId="{8801AB67-4DAA-46B4-86EE-14B5ACC773A6}" type="pres">
      <dgm:prSet presAssocID="{2DC05815-3570-42EE-9663-1E1CA62609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0DB44-FD39-4032-971F-AED59DC3F284}" type="pres">
      <dgm:prSet presAssocID="{2DC05815-3570-42EE-9663-1E1CA626096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AE210-A177-4757-AE1C-30F541D242F6}" type="pres">
      <dgm:prSet presAssocID="{BC18B4E7-36E5-4C24-9180-4DBD064C0991}" presName="sp" presStyleCnt="0"/>
      <dgm:spPr/>
    </dgm:pt>
    <dgm:pt modelId="{52EFABC4-007E-4F29-9A97-F74B628A458F}" type="pres">
      <dgm:prSet presAssocID="{73FB0E89-ACEE-488A-9557-C6D51DA86A8B}" presName="composite" presStyleCnt="0"/>
      <dgm:spPr/>
    </dgm:pt>
    <dgm:pt modelId="{A6ABB5D9-6CC3-4BBC-9C4A-E335276EDA06}" type="pres">
      <dgm:prSet presAssocID="{73FB0E89-ACEE-488A-9557-C6D51DA86A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191A1-BF12-445A-AE6E-C518A225ABF5}" type="pres">
      <dgm:prSet presAssocID="{73FB0E89-ACEE-488A-9557-C6D51DA86A8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92BEB-9CB5-4692-A3A8-C59F556EFE78}" type="pres">
      <dgm:prSet presAssocID="{8DB569B5-AF9F-454E-AEC9-867F9BD3D05D}" presName="sp" presStyleCnt="0"/>
      <dgm:spPr/>
    </dgm:pt>
    <dgm:pt modelId="{E695768C-7DB3-4CD6-B9F9-71D83752DDE9}" type="pres">
      <dgm:prSet presAssocID="{5CB5F6A2-B7F5-459E-ADB9-F5DC9F484F01}" presName="composite" presStyleCnt="0"/>
      <dgm:spPr/>
    </dgm:pt>
    <dgm:pt modelId="{5C26FFB8-A715-471D-B67C-7420E49E16F5}" type="pres">
      <dgm:prSet presAssocID="{5CB5F6A2-B7F5-459E-ADB9-F5DC9F484F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9149E-F420-44DF-95E3-C1DAE6D50D21}" type="pres">
      <dgm:prSet presAssocID="{5CB5F6A2-B7F5-459E-ADB9-F5DC9F484F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2B640-7744-40F1-9D79-89197E083036}" srcId="{73FB0E89-ACEE-488A-9557-C6D51DA86A8B}" destId="{48C60A7F-3CB7-4CED-8C61-A9469D21C9EA}" srcOrd="1" destOrd="0" parTransId="{D6DA2A7F-E3E4-49C4-8125-E3F3C4719548}" sibTransId="{1BF4B512-0531-475D-9DA0-21DC23BB52A9}"/>
    <dgm:cxn modelId="{FB9D028D-9B3A-41DF-A09A-1DBBA7616580}" type="presOf" srcId="{5CB5F6A2-B7F5-459E-ADB9-F5DC9F484F01}" destId="{5C26FFB8-A715-471D-B67C-7420E49E16F5}" srcOrd="0" destOrd="0" presId="urn:microsoft.com/office/officeart/2005/8/layout/chevron2"/>
    <dgm:cxn modelId="{0036998C-5333-44AD-9EF5-D503048D823C}" type="presOf" srcId="{60FE06ED-0D74-432F-B832-CCD8249F3ED3}" destId="{A470DB44-FD39-4032-971F-AED59DC3F284}" srcOrd="0" destOrd="0" presId="urn:microsoft.com/office/officeart/2005/8/layout/chevron2"/>
    <dgm:cxn modelId="{C68C8EC7-C06F-440E-AC1D-5ED6A3ECFAFD}" srcId="{B56D576B-4990-4542-867B-A55797ACB4A7}" destId="{73FB0E89-ACEE-488A-9557-C6D51DA86A8B}" srcOrd="1" destOrd="0" parTransId="{0CC63D95-45FB-4166-ACA9-9E151B578C34}" sibTransId="{8DB569B5-AF9F-454E-AEC9-867F9BD3D05D}"/>
    <dgm:cxn modelId="{62CA559D-EFAA-4FD1-9B8E-C804BECEF52D}" type="presOf" srcId="{9B635AB1-12DA-4221-928F-D834AA3E54F0}" destId="{42C191A1-BF12-445A-AE6E-C518A225ABF5}" srcOrd="0" destOrd="0" presId="urn:microsoft.com/office/officeart/2005/8/layout/chevron2"/>
    <dgm:cxn modelId="{4BBF95E7-F17B-449B-A83D-0D026E020F8D}" type="presOf" srcId="{9DBAEAEB-C90E-4818-B044-531813B73CD6}" destId="{6439149E-F420-44DF-95E3-C1DAE6D50D21}" srcOrd="0" destOrd="0" presId="urn:microsoft.com/office/officeart/2005/8/layout/chevron2"/>
    <dgm:cxn modelId="{0A8CDA37-FA28-4FA0-903B-3B997FAB123C}" srcId="{5CB5F6A2-B7F5-459E-ADB9-F5DC9F484F01}" destId="{E2E178F8-57D8-4B5B-A987-30B40E49D88B}" srcOrd="1" destOrd="0" parTransId="{2A5222E9-8B1E-41A0-B167-7F16253C3102}" sibTransId="{F3DE69BF-88F2-457E-907F-98030AA18C95}"/>
    <dgm:cxn modelId="{78EE0FE0-480D-4D05-A319-9A3F30AC83FB}" srcId="{5CB5F6A2-B7F5-459E-ADB9-F5DC9F484F01}" destId="{9DBAEAEB-C90E-4818-B044-531813B73CD6}" srcOrd="0" destOrd="0" parTransId="{36C260B5-CAEF-46AD-805D-8772FFFF89CE}" sibTransId="{B8805155-AC75-44DF-A446-FA043A53BBDD}"/>
    <dgm:cxn modelId="{4C95077F-0C1D-4A9F-91E7-0E2EED134870}" srcId="{2DC05815-3570-42EE-9663-1E1CA626096E}" destId="{60FE06ED-0D74-432F-B832-CCD8249F3ED3}" srcOrd="0" destOrd="0" parTransId="{74B98AE7-4BE3-43DB-83D6-577BAEEA0B76}" sibTransId="{0162AAE0-800D-4AA3-A771-7A335BEAD659}"/>
    <dgm:cxn modelId="{4F659418-8B47-4D4D-8D0F-7F22C6AFA26E}" type="presOf" srcId="{9DFD03F1-52B5-43C0-A003-C64144071788}" destId="{A470DB44-FD39-4032-971F-AED59DC3F284}" srcOrd="0" destOrd="1" presId="urn:microsoft.com/office/officeart/2005/8/layout/chevron2"/>
    <dgm:cxn modelId="{EA9796B0-550E-4E9E-AD0C-7ADEEB8FFD2E}" srcId="{B56D576B-4990-4542-867B-A55797ACB4A7}" destId="{5CB5F6A2-B7F5-459E-ADB9-F5DC9F484F01}" srcOrd="2" destOrd="0" parTransId="{DD009904-DDB2-4101-BF26-F1D05F807945}" sibTransId="{4971B123-4B9D-4277-8827-3D99CD91D0B8}"/>
    <dgm:cxn modelId="{160AE43D-8EF6-4B37-B848-632A4B18E19C}" type="presOf" srcId="{2DC05815-3570-42EE-9663-1E1CA626096E}" destId="{8801AB67-4DAA-46B4-86EE-14B5ACC773A6}" srcOrd="0" destOrd="0" presId="urn:microsoft.com/office/officeart/2005/8/layout/chevron2"/>
    <dgm:cxn modelId="{F2D1B9A8-2F9E-4FFD-A517-965D5331401E}" type="presOf" srcId="{48C60A7F-3CB7-4CED-8C61-A9469D21C9EA}" destId="{42C191A1-BF12-445A-AE6E-C518A225ABF5}" srcOrd="0" destOrd="1" presId="urn:microsoft.com/office/officeart/2005/8/layout/chevron2"/>
    <dgm:cxn modelId="{B95C704F-33D0-41F3-BDB1-DF044B85E47D}" srcId="{73FB0E89-ACEE-488A-9557-C6D51DA86A8B}" destId="{9B635AB1-12DA-4221-928F-D834AA3E54F0}" srcOrd="0" destOrd="0" parTransId="{B8C9C634-7F2E-494D-B589-E9E9F7CA9AEC}" sibTransId="{2C9CB0D7-2E42-4D7A-92D3-8347D1944666}"/>
    <dgm:cxn modelId="{7E6E8A6A-D715-4708-98E9-8A671CD2388F}" type="presOf" srcId="{E2E178F8-57D8-4B5B-A987-30B40E49D88B}" destId="{6439149E-F420-44DF-95E3-C1DAE6D50D21}" srcOrd="0" destOrd="1" presId="urn:microsoft.com/office/officeart/2005/8/layout/chevron2"/>
    <dgm:cxn modelId="{896C4061-5ED8-400C-94CD-7B9E9CBEA521}" srcId="{2DC05815-3570-42EE-9663-1E1CA626096E}" destId="{9DFD03F1-52B5-43C0-A003-C64144071788}" srcOrd="1" destOrd="0" parTransId="{6F1FE331-E549-4FF8-9B6C-9A92520B2831}" sibTransId="{36C810D5-62E6-419D-9367-9DCE61E01193}"/>
    <dgm:cxn modelId="{8116E1BA-2CC9-4921-B7F2-E724CDAAA5BD}" type="presOf" srcId="{B56D576B-4990-4542-867B-A55797ACB4A7}" destId="{32F6A534-C55C-46EA-A2DD-580664055FD3}" srcOrd="0" destOrd="0" presId="urn:microsoft.com/office/officeart/2005/8/layout/chevron2"/>
    <dgm:cxn modelId="{CCAFA48C-EC07-425D-AE54-32E29E2502CA}" type="presOf" srcId="{73FB0E89-ACEE-488A-9557-C6D51DA86A8B}" destId="{A6ABB5D9-6CC3-4BBC-9C4A-E335276EDA06}" srcOrd="0" destOrd="0" presId="urn:microsoft.com/office/officeart/2005/8/layout/chevron2"/>
    <dgm:cxn modelId="{984E7742-4A7D-40C3-BBA3-76CE73CB2D04}" srcId="{B56D576B-4990-4542-867B-A55797ACB4A7}" destId="{2DC05815-3570-42EE-9663-1E1CA626096E}" srcOrd="0" destOrd="0" parTransId="{FEFFE37B-0A42-4BAC-BEAD-2EFFE6C954EA}" sibTransId="{BC18B4E7-36E5-4C24-9180-4DBD064C0991}"/>
    <dgm:cxn modelId="{8D3C52DA-8892-46D5-89AC-6AEAC4E8F3FE}" type="presParOf" srcId="{32F6A534-C55C-46EA-A2DD-580664055FD3}" destId="{9D81DA05-52C2-4BFD-A6E4-95BFC1E983AF}" srcOrd="0" destOrd="0" presId="urn:microsoft.com/office/officeart/2005/8/layout/chevron2"/>
    <dgm:cxn modelId="{D4821934-B7DD-4C8C-B55C-F0A3892EDF35}" type="presParOf" srcId="{9D81DA05-52C2-4BFD-A6E4-95BFC1E983AF}" destId="{8801AB67-4DAA-46B4-86EE-14B5ACC773A6}" srcOrd="0" destOrd="0" presId="urn:microsoft.com/office/officeart/2005/8/layout/chevron2"/>
    <dgm:cxn modelId="{9373A78A-E90D-4187-9A29-FDB2C9F818BE}" type="presParOf" srcId="{9D81DA05-52C2-4BFD-A6E4-95BFC1E983AF}" destId="{A470DB44-FD39-4032-971F-AED59DC3F284}" srcOrd="1" destOrd="0" presId="urn:microsoft.com/office/officeart/2005/8/layout/chevron2"/>
    <dgm:cxn modelId="{9C466900-039B-454B-A639-7A947AB23BE6}" type="presParOf" srcId="{32F6A534-C55C-46EA-A2DD-580664055FD3}" destId="{BBDAE210-A177-4757-AE1C-30F541D242F6}" srcOrd="1" destOrd="0" presId="urn:microsoft.com/office/officeart/2005/8/layout/chevron2"/>
    <dgm:cxn modelId="{4ADEAA67-23E8-47D7-BE54-32C79706F36E}" type="presParOf" srcId="{32F6A534-C55C-46EA-A2DD-580664055FD3}" destId="{52EFABC4-007E-4F29-9A97-F74B628A458F}" srcOrd="2" destOrd="0" presId="urn:microsoft.com/office/officeart/2005/8/layout/chevron2"/>
    <dgm:cxn modelId="{9A18C490-4AFC-4F68-A4B2-C911F4191A28}" type="presParOf" srcId="{52EFABC4-007E-4F29-9A97-F74B628A458F}" destId="{A6ABB5D9-6CC3-4BBC-9C4A-E335276EDA06}" srcOrd="0" destOrd="0" presId="urn:microsoft.com/office/officeart/2005/8/layout/chevron2"/>
    <dgm:cxn modelId="{522BC95E-0343-4BDE-AB91-DB2C2D87FF01}" type="presParOf" srcId="{52EFABC4-007E-4F29-9A97-F74B628A458F}" destId="{42C191A1-BF12-445A-AE6E-C518A225ABF5}" srcOrd="1" destOrd="0" presId="urn:microsoft.com/office/officeart/2005/8/layout/chevron2"/>
    <dgm:cxn modelId="{AFB08214-6922-4A76-A8F9-04FA0A2DEC2F}" type="presParOf" srcId="{32F6A534-C55C-46EA-A2DD-580664055FD3}" destId="{B4D92BEB-9CB5-4692-A3A8-C59F556EFE78}" srcOrd="3" destOrd="0" presId="urn:microsoft.com/office/officeart/2005/8/layout/chevron2"/>
    <dgm:cxn modelId="{CC7E3C88-B599-4711-8099-A95FD89DA911}" type="presParOf" srcId="{32F6A534-C55C-46EA-A2DD-580664055FD3}" destId="{E695768C-7DB3-4CD6-B9F9-71D83752DDE9}" srcOrd="4" destOrd="0" presId="urn:microsoft.com/office/officeart/2005/8/layout/chevron2"/>
    <dgm:cxn modelId="{67E29BF9-59B8-44EA-A7B3-E0104D33985A}" type="presParOf" srcId="{E695768C-7DB3-4CD6-B9F9-71D83752DDE9}" destId="{5C26FFB8-A715-471D-B67C-7420E49E16F5}" srcOrd="0" destOrd="0" presId="urn:microsoft.com/office/officeart/2005/8/layout/chevron2"/>
    <dgm:cxn modelId="{55E43DA1-FA0F-4831-A69C-0ECB40172B01}" type="presParOf" srcId="{E695768C-7DB3-4CD6-B9F9-71D83752DDE9}" destId="{6439149E-F420-44DF-95E3-C1DAE6D50D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5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4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6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0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1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B41A-FDB9-4AEB-9A21-FB6BDD14D05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8155-4D29-4BD6-ADFF-D2630C6FA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9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 b="77179"/>
          <a:stretch/>
        </p:blipFill>
        <p:spPr>
          <a:xfrm>
            <a:off x="2935037" y="647979"/>
            <a:ext cx="6770077" cy="1565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t="41120"/>
          <a:stretch/>
        </p:blipFill>
        <p:spPr>
          <a:xfrm>
            <a:off x="145142" y="3139553"/>
            <a:ext cx="11532577" cy="28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57" t="19206" r="15159" b="22099"/>
          <a:stretch/>
        </p:blipFill>
        <p:spPr>
          <a:xfrm>
            <a:off x="449943" y="420914"/>
            <a:ext cx="11437257" cy="52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381" t="15255" r="30397" b="19701"/>
          <a:stretch/>
        </p:blipFill>
        <p:spPr>
          <a:xfrm>
            <a:off x="1030514" y="166913"/>
            <a:ext cx="10464801" cy="66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9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826" t="31199" r="26825" b="28448"/>
          <a:stretch/>
        </p:blipFill>
        <p:spPr>
          <a:xfrm>
            <a:off x="609599" y="798285"/>
            <a:ext cx="11219543" cy="4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Государственная поддержка «</a:t>
            </a:r>
            <a:r>
              <a:rPr lang="ru-RU" sz="3200" b="1" dirty="0" err="1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32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784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15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78" t="16244" r="23095" b="13775"/>
          <a:stretch/>
        </p:blipFill>
        <p:spPr>
          <a:xfrm>
            <a:off x="391886" y="232228"/>
            <a:ext cx="11495314" cy="61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6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6" t="16667" r="23572" b="18007"/>
          <a:stretch/>
        </p:blipFill>
        <p:spPr>
          <a:xfrm>
            <a:off x="505053" y="1074056"/>
            <a:ext cx="10699975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725121"/>
          </a:xfr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К минусам </a:t>
            </a:r>
            <a:r>
              <a:rPr lang="ru-RU" dirty="0" err="1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самозанятости</a:t>
            </a:r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относят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453" y="1623401"/>
            <a:ext cx="10653347" cy="4346575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latin typeface="Bahnschrift Light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Нельзя нанимать работников по трудовому договору. </a:t>
            </a:r>
            <a:r>
              <a:rPr lang="ru-RU" dirty="0" err="1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Самозанятые</a:t>
            </a:r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могут работать на себя. Если нужны помощники, то понадобится заключать гражданско-правовой договор или оформлять ИП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Статус не засчитывается в трудовой стаж, если не платить страховые взносы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Существует лимит по доходу в размере 2,4 млн руб. Если этот показатель превышен, то придется уплатить НДФЛ 13%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Социальных гарантий и пособий нет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Нельзя совмещать НДП с другим налоговыми режимами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В качестве </a:t>
            </a:r>
            <a:r>
              <a:rPr lang="ru-RU" dirty="0" err="1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самозанятого</a:t>
            </a:r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нельзя работать с нынешним и прошлым работодателем на протяжении 24 месяцев после увольнения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Банковские организации одобряют кредит неохотно, несмотря на то, что </a:t>
            </a:r>
            <a:r>
              <a:rPr lang="ru-RU" dirty="0" err="1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самозанятые</a:t>
            </a:r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могут подтвердить свой доход</a:t>
            </a:r>
          </a:p>
          <a:p>
            <a:r>
              <a:rPr lang="ru-RU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Не все иностранцы могут оформить этот статус</a:t>
            </a:r>
          </a:p>
          <a:p>
            <a:pPr marL="0" indent="0">
              <a:buNone/>
            </a:pPr>
            <a:endParaRPr lang="ru-RU" dirty="0">
              <a:latin typeface="Bahnschrift Ligh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6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12151" r="12143" b="13493"/>
          <a:stretch/>
        </p:blipFill>
        <p:spPr>
          <a:xfrm>
            <a:off x="158721" y="275771"/>
            <a:ext cx="11641394" cy="62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1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35" t="17655" r="8730" b="8271"/>
          <a:stretch/>
        </p:blipFill>
        <p:spPr>
          <a:xfrm>
            <a:off x="0" y="348344"/>
            <a:ext cx="11988801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19" t="9895" r="63492" b="84885"/>
          <a:stretch/>
        </p:blipFill>
        <p:spPr>
          <a:xfrm>
            <a:off x="145142" y="0"/>
            <a:ext cx="4368800" cy="537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063" t="18642" r="73254" b="19277"/>
          <a:stretch/>
        </p:blipFill>
        <p:spPr>
          <a:xfrm>
            <a:off x="891379" y="643513"/>
            <a:ext cx="2560370" cy="6089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461" t="19347" r="57371" b="31421"/>
          <a:stretch/>
        </p:blipFill>
        <p:spPr>
          <a:xfrm>
            <a:off x="4598654" y="537029"/>
            <a:ext cx="3164116" cy="5776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3175" t="19065" r="12540" b="40018"/>
          <a:stretch/>
        </p:blipFill>
        <p:spPr>
          <a:xfrm>
            <a:off x="8610738" y="643513"/>
            <a:ext cx="3062516" cy="49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6" y="224449"/>
            <a:ext cx="10515600" cy="52289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Требования к </a:t>
            </a:r>
            <a:r>
              <a:rPr lang="ru-RU" u="sng" dirty="0" err="1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тьюторам</a:t>
            </a:r>
            <a:endParaRPr lang="ru-RU" u="sng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416" y="1408165"/>
            <a:ext cx="115765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Наличие подтвержденных квалификаций (один или несколько пунктов из нижеперечисленных): </a:t>
            </a:r>
            <a:endParaRPr lang="ru-RU" dirty="0" smtClean="0">
              <a:latin typeface="Franklin Gothic Heavy" panose="020B0903020102020204" pitchFamily="34" charset="0"/>
            </a:endParaRPr>
          </a:p>
          <a:p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а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) сертификат эксперта «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Ворлдскиллс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Россия»; </a:t>
            </a:r>
            <a:endParaRPr lang="ru-RU" dirty="0" smtClean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latin typeface="Franklin Gothic Heavy" panose="020B0903020102020204" pitchFamily="34" charset="0"/>
              </a:rPr>
              <a:t>б</a:t>
            </a:r>
            <a:r>
              <a:rPr lang="ru-RU" dirty="0">
                <a:latin typeface="Franklin Gothic Heavy" panose="020B0903020102020204" pitchFamily="34" charset="0"/>
              </a:rPr>
              <a:t>) паспорт компетенций (</a:t>
            </a:r>
            <a:r>
              <a:rPr lang="ru-RU" dirty="0" err="1">
                <a:latin typeface="Franklin Gothic Heavy" panose="020B0903020102020204" pitchFamily="34" charset="0"/>
              </a:rPr>
              <a:t>Skills</a:t>
            </a:r>
            <a:r>
              <a:rPr lang="ru-RU" dirty="0">
                <a:latin typeface="Franklin Gothic Heavy" panose="020B0903020102020204" pitchFamily="34" charset="0"/>
              </a:rPr>
              <a:t> </a:t>
            </a:r>
            <a:r>
              <a:rPr lang="ru-RU" dirty="0" err="1">
                <a:latin typeface="Franklin Gothic Heavy" panose="020B0903020102020204" pitchFamily="34" charset="0"/>
              </a:rPr>
              <a:t>Passport</a:t>
            </a:r>
            <a:r>
              <a:rPr lang="ru-RU" dirty="0">
                <a:latin typeface="Franklin Gothic Heavy" panose="020B0903020102020204" pitchFamily="34" charset="0"/>
              </a:rPr>
              <a:t>); </a:t>
            </a:r>
            <a:endParaRPr lang="ru-RU" dirty="0" smtClean="0">
              <a:latin typeface="Franklin Gothic Heavy" panose="020B0903020102020204" pitchFamily="34" charset="0"/>
            </a:endParaRPr>
          </a:p>
          <a:p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) опыт работы преподавателем, не менее одного года; </a:t>
            </a:r>
            <a:endParaRPr lang="ru-RU" dirty="0" smtClean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latin typeface="Franklin Gothic Heavy" panose="020B0903020102020204" pitchFamily="34" charset="0"/>
              </a:rPr>
              <a:t>г</a:t>
            </a:r>
            <a:r>
              <a:rPr lang="ru-RU" dirty="0">
                <a:latin typeface="Franklin Gothic Heavy" panose="020B0903020102020204" pitchFamily="34" charset="0"/>
              </a:rPr>
              <a:t>) опыт ведения самостоятельной деятельности с применением специального налогового режима «Налог на профессиональный доход», не менее 3-х месяцев; </a:t>
            </a:r>
            <a:endParaRPr lang="ru-RU" dirty="0" smtClean="0">
              <a:latin typeface="Franklin Gothic Heavy" panose="020B0903020102020204" pitchFamily="34" charset="0"/>
            </a:endParaRPr>
          </a:p>
          <a:p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д</a:t>
            </a:r>
            <a:r>
              <a:rPr lang="ru-RU" dirty="0">
                <a:solidFill>
                  <a:srgbClr val="C00000"/>
                </a:solidFill>
                <a:latin typeface="Franklin Gothic Heavy" panose="020B0903020102020204" pitchFamily="34" charset="0"/>
              </a:rPr>
              <a:t>) опыт в сопровождении групп молодежи, персонального наставничества молодых людей, реализации мероприятий по формированию предпринимательских навыков в молодежной среде и иных мероприятий профессионального развития, в том числе в рамках деятельности центров «Мой бизнес»; </a:t>
            </a:r>
            <a:endParaRPr lang="ru-RU" dirty="0" smtClean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endParaRPr lang="ru-RU" dirty="0" smtClean="0">
              <a:latin typeface="Franklin Gothic Heavy" panose="020B0903020102020204" pitchFamily="34" charset="0"/>
            </a:endParaRPr>
          </a:p>
          <a:p>
            <a:r>
              <a:rPr lang="ru-RU" dirty="0" smtClean="0">
                <a:latin typeface="Franklin Gothic Heavy" panose="020B0903020102020204" pitchFamily="34" charset="0"/>
              </a:rPr>
              <a:t>е</a:t>
            </a:r>
            <a:r>
              <a:rPr lang="ru-RU" dirty="0">
                <a:latin typeface="Franklin Gothic Heavy" panose="020B0903020102020204" pitchFamily="34" charset="0"/>
              </a:rPr>
              <a:t>) признанные в профессиональных сообществах документы о сертификации, в том числе по компетенциям движения «</a:t>
            </a:r>
            <a:r>
              <a:rPr lang="ru-RU" dirty="0" err="1">
                <a:latin typeface="Franklin Gothic Heavy" panose="020B0903020102020204" pitchFamily="34" charset="0"/>
              </a:rPr>
              <a:t>Ворлдскиллс</a:t>
            </a:r>
            <a:r>
              <a:rPr lang="ru-RU" dirty="0">
                <a:latin typeface="Franklin Gothic Heavy" panose="020B0903020102020204" pitchFamily="34" charset="0"/>
              </a:rPr>
              <a:t> Россия» (в том числе схожим направлениям деятельности) или дипломы победителей или призеров конкурсов профессионального мастерства.</a:t>
            </a:r>
          </a:p>
        </p:txBody>
      </p:sp>
    </p:spTree>
    <p:extLst>
      <p:ext uri="{BB962C8B-B14F-4D97-AF65-F5344CB8AC3E}">
        <p14:creationId xmlns:p14="http://schemas.microsoft.com/office/powerpoint/2010/main" val="5173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84" t="22170" r="12619" b="4180"/>
          <a:stretch/>
        </p:blipFill>
        <p:spPr>
          <a:xfrm>
            <a:off x="290286" y="304801"/>
            <a:ext cx="1192632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905" t="23721" r="14048" b="16314"/>
          <a:stretch/>
        </p:blipFill>
        <p:spPr>
          <a:xfrm>
            <a:off x="130629" y="391886"/>
            <a:ext cx="11916809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99" t="22452" r="24920" b="9400"/>
          <a:stretch/>
        </p:blipFill>
        <p:spPr>
          <a:xfrm>
            <a:off x="915031" y="123371"/>
            <a:ext cx="1033354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05" t="20618" r="20635" b="17725"/>
          <a:stretch/>
        </p:blipFill>
        <p:spPr>
          <a:xfrm>
            <a:off x="566058" y="406401"/>
            <a:ext cx="11306630" cy="58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1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285</Words>
  <Application>Microsoft Office PowerPoint</Application>
  <PresentationFormat>Произвольный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тьюторам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поддержка «самозанятых»</vt:lpstr>
      <vt:lpstr>Презентация PowerPoint</vt:lpstr>
      <vt:lpstr>Презентация PowerPoint</vt:lpstr>
      <vt:lpstr>К минусам самозанятости относят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Антропова</dc:creator>
  <cp:lastModifiedBy>Подгорная Антонина Юрьевна</cp:lastModifiedBy>
  <cp:revision>14</cp:revision>
  <dcterms:created xsi:type="dcterms:W3CDTF">2022-10-07T00:14:48Z</dcterms:created>
  <dcterms:modified xsi:type="dcterms:W3CDTF">2022-10-10T23:58:27Z</dcterms:modified>
</cp:coreProperties>
</file>